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7" r:id="rId2"/>
    <p:sldId id="308" r:id="rId3"/>
    <p:sldId id="309" r:id="rId4"/>
    <p:sldId id="306" r:id="rId5"/>
    <p:sldId id="307" r:id="rId6"/>
    <p:sldId id="311" r:id="rId7"/>
    <p:sldId id="310" r:id="rId8"/>
    <p:sldId id="318" r:id="rId9"/>
    <p:sldId id="319" r:id="rId10"/>
    <p:sldId id="312" r:id="rId11"/>
    <p:sldId id="313" r:id="rId12"/>
    <p:sldId id="314" r:id="rId13"/>
    <p:sldId id="315" r:id="rId14"/>
    <p:sldId id="316" r:id="rId15"/>
    <p:sldId id="317" r:id="rId16"/>
    <p:sldId id="320" r:id="rId17"/>
    <p:sldId id="321" r:id="rId18"/>
    <p:sldId id="322" r:id="rId19"/>
    <p:sldId id="323" r:id="rId20"/>
    <p:sldId id="324" r:id="rId21"/>
    <p:sldId id="32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9" d="100"/>
          <a:sy n="79" d="100"/>
        </p:scale>
        <p:origin x="-1260" y="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4E3BEA-534C-44F3-9721-50C393CB59C5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82BCA-21BC-4A6E-9C96-C274A9991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7049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488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436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68010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937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06780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54425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79748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27059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7177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4187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537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FD34E4-9270-44A9-844A-C5ACA3ED5FAA}" type="datetimeFigureOut">
              <a:rPr lang="ru-RU" smtClean="0"/>
              <a:t>06.09.2018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CF1AC-C33E-4852-89F2-A57B2622E1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613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52120" y="4941168"/>
            <a:ext cx="30492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 smtClean="0"/>
              <a:t>Свирин</a:t>
            </a:r>
            <a:r>
              <a:rPr lang="ru-RU" dirty="0" smtClean="0"/>
              <a:t> Кирилл Михайлович,</a:t>
            </a:r>
          </a:p>
          <a:p>
            <a:r>
              <a:rPr lang="ru-RU" dirty="0" err="1" smtClean="0"/>
              <a:t>к.и.н</a:t>
            </a:r>
            <a:r>
              <a:rPr lang="ru-RU" dirty="0" smtClean="0"/>
              <a:t>., доцент ТвГУ</a:t>
            </a:r>
          </a:p>
          <a:p>
            <a:endParaRPr lang="ru-RU" dirty="0"/>
          </a:p>
          <a:p>
            <a:r>
              <a:rPr lang="en-US" dirty="0" smtClean="0"/>
              <a:t>svirinkm@inbox.ru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2195736" y="2636912"/>
            <a:ext cx="49347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dirty="0" smtClean="0"/>
              <a:t>Итоги ЕГЭ 2018 по истории</a:t>
            </a:r>
            <a:r>
              <a:rPr lang="en-US" sz="3200" dirty="0" smtClean="0"/>
              <a:t> 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94080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базового уровня сложности на знание основных фактов, процессов, явлений Великой Отечественной войны имеет процент выполнения – 65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варианте 301 задание 8 предполагало соотнесение ключевых событий и явлений ВОВ с датами, личностями и местами, указание которых не должно было составить трудности для выпускников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задании требовалось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заполнить пропуски в фразах: «в водружении Знамени Победы над рейхстагом участвовал…. »,  «название «Дорога жизни» непосредственно связано с обороной города .…»; «нападение фашистской Германии на СССР произошло в …. 1941 г.».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качестве вариантов для ответа были предложены – Ленинград, Сталинград, А.М. Матросов, май, июнь, М.В.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Кантария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Отметим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 группе выпускников, не преодолевших минимальный балл, задание 8 имеет более высокий процент выполнения относительно других заданий – 28,5 %. Это показывает, что при работе со школьниками с низким уровнем подготовки, освоению фактов Великой Отечественной войны уделяется повышенное внимание.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10846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548680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заданий базового уровня по работе с историческим источником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6, 10,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12, 21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имеет средний процент выполнения – 50,7 %, 64,1 %,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62,9 %, 71,5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%. (в группе выпускников, не преодолевших минимальный балл, процент выполнения этих заданий от 9,5 до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43,1 %;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группе от 80 до 100 б. – от 94,2 до 100 %).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6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были приведены фрагменты источников, описывающие события, предшествующие Куликовской битве и «стоянию на р. Угре».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10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 приведен фрагмент источника, описывающий овладение большевиками Крыма в 1920 году (требовалось указать название полуострова, где проходили описываемые события).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12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помещен отрывок из декларации сейма Латвийской ССР 1940 г. с просьбой о принятии в состав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 (выбрать три верных суждения из шести).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21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 содержал фрагмент Хронографа с описанием событий Смутного времени (формирование и действия первого и второго народного ополчения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); требовалось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указать причину неудачи первого похода на Москву и две причины успеха второго похода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3119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6397" y="620688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сложным для выполнения из заданий части 1 для выпускников, набравших от 80 до 100 баллов, оказалось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7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множественный выбор событий по определенному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критерию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процент выполнения в указанной группе выпускников – 84,6 %; средний процент по  всем группам – 47,1 %).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Например, 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варианте 301 в данном задании требовалось выбрать из шести  предложенных явлений три, относящихся к характерным чертам социально-экономического развития России в первой половине XVIII 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подворного налогообложения,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мануфактурного производства,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труда приписных крестьян,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обращение первых бумажных денежных знаков,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промышленного переворота,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мелкотоварного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производства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067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836713"/>
            <a:ext cx="820891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Значительное затруднение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вызвало определение термина по нескольким признакам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4,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44%).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группе выпускников, не преодолевших минимальный балл, с заданием 4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справился ни один выпускник (по всем вариантам).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с заданием 4 испытывали и выпускники, набравшие от 32 до 60 баллов (средний процент выполнения 27,3 %).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знание исторических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понятий и терминов проверялось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заданием на установление исторического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термина по данному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определению.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задании предлагалось вписать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термин, который характеризует «требования к Анне Иоанновне, составленные Верховным тайным советом как условие ее вступления на престол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2432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260648"/>
            <a:ext cx="82089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базового уровня, в котором требуется соотнести событие с историческими деятелями, средний процент выполнения – 44,0 % (в том числе, в группе не преодолевших – 6 %; в группе 60–80 б. – 75,5 %,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–94,2 %).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в качестве событий были предложены: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теории «Москва – Третий Рим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присоединение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средней Азии к Российской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империи;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вхождение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Западной Украины и Западной Белоруссии в состав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СССР;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подавление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восстания в Твери московско-ордынским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войском;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личностей: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патриарх Никон;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монах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Филофей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В.М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Молотов;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III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М.Д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Скобелев;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Иван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Калита.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470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813" y="260648"/>
            <a:ext cx="82089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Наибольшие проблемы в части 1 экзаменационной работы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традиционно вызвал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 заданий по работе с исторической картой (схемой)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13, 14, 15, 16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варианте 301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карта с событиями Ливонской войны.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сложным для выполнения во всех группах выпускников неожиданно оказалось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15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(базового уровня сложности). Средний процент выполнения данного задания – 19 %, самый низкий среди заданий части 1 (в том числе, в группе не преодолевших – 0 %; в группе 60–80 б. – 35,6 %,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–88,5 %).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задании 15 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карте достаточно легко можно было узнать Псков.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 выпускники справились с заданиями 13, 14, 16 (59,1 %, 44 %, 42,2 % выполнения соответственно).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13 - требовалось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указать монарха, в чье правление велась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война.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14 - указать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государства, действия которого обозначены на карте одним из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символов.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16 - выбрать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три верных из шести предложенных суждений, относящихся к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схеме.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4850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813" y="260648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на знание фактов истории культуры (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17, 18, 19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 имеют низкий процент выполнения: 42,2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%, 45,4 %, 48,4 % соответственно.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установление соответствия памятников культуры с авторами и временем, традиционно является наиболее  сложным в данной группе заданий.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в качестве памятников культуры были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предложены: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скульптура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«Родина-мать зовет!»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Минину и Пожарскому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Москве;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дворец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царя Алексея Михайловича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Коломенском;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Успенский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Собор Московского Кремля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 качестве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характеристик: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один из авторов проекта – Е.В. Вучетич;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культуры создан в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XVI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– И.П.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Мартос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культуры создан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в.;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 – Э.М. Фальконе;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памятник культуры создан в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XVII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96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95813" y="260648"/>
            <a:ext cx="8208912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18 – 19 (анализ иллюстративного материала).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была изображена почтовая советская марка, посвященная 100-летнему юбилею героической обороны Севастополя, и выпускники должны были выбрать два верных суждения, связанных 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изображением: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юбилею которого посвящена марка, произошло в ходе войны, завершившейся поражением России;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 изображен флотоводец, командовавший русской эскадрой в Чесменском сражении;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марка выпущена в год первого полета человека в космос;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 упоминается город, который в настоящее время входит в состав РФ;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участниками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события, юбилею которого посвящена марка, были М.Д. Скобелев и А.А.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Брусилов.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19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требовалось указать две из четырех приведенных на иллюстрациях обложки журналов, изданных в десятилетии, когда была выпущена марка.</a:t>
            </a: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281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168" y="124341"/>
            <a:ext cx="8208912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20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25К2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высокого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22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23, 24, 25 К3, К4, К6, К7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уровня сложности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 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оказались почти невыполнимыми для выпускников, не преодолевших минимальный балл и традиционно вызвали серьезные трудности у выпускников других групп.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характеристику авторства, времени, обстоятельств и целей создания источника  имеет средний процент выполнения 38,7 % (в том числе, в группе не преодолевших – 0,9 %, в группе 60–80 б. – 73,9 %,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92,3 %).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варианте 301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20 требовалось по тексту Хронографа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описанием событий Смутного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времени указать: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десятилетие, когда произошли описываемые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события;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название периода и название вооруженных формирований, упоминаемых в источнике.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Типичной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ошибкой выпускников было неправильное указание десятилетия, в котором происходили описываемые события (требовалось указать 1610-е гг.). Некоторые указывали первое десятилетие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в., либо нередко просто писали десятилетие («первое», «второе») без указания века. Возможно, одной из причин трудностей в выполнении задания (во всех вариантах) является неправильное понимание выпускниками хронологии. Подразумевая, например, 1610-е гг. выпускники ошибочно пишут «первое десятилетие» (таких примеров немало).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8793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168" y="124341"/>
            <a:ext cx="820891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Сложными оказалось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(умение использовать принципы структурно-функционального, временного и пространственного анализа при работе с источником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 выполнения задания 22 – 39,4 % (в том числе, в группе не преодолевших – 0,9 %, в группе 60–80 б. – 68,6 %,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90,4).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22 (вариант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301)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выпускникам требовалось указать причины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Смуты. 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типичным верным ответом были династический кризис и хозяйственный кризис (голод начала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XVII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в.).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выпускники, особенно с низким уровнем подготовки, не понимают смысла задания 22, и пытаются отвечать на него, используя текст источника, приведенный в задании 20.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26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168" y="124341"/>
            <a:ext cx="8208912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23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проверяет умение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принципы структурно-функционального, временного и пространственного анализа при рассмотрении фактов, явлений, процессов (задание-задача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процент выполнения задания 23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низкий –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24,0 % (в том числе, в группе не преодолевших – 0,6 %, в группе 60–80 б. – 44,2 %,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78,2 %).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задании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 (вариант 301)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указано: «данный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манифест был составлен по инициативе председателя Комитета министров и под его влиянием подписан императором. Следствием издания манифеста стало зарождение российского парламентаризма и возникновение многопартийности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стране».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Требовалось указать: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точную дату обнародования манифеста; императора, подписавшего манифест; причину составления манифеста.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типичной ошибкой выпускников, среди приступивших к выполнению задания, стало указание другого манифеста (манифест от 6 августа 1905 г. «Об учреждении Государственной Думы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а не манифест 17 октября 1905 года).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 неверных причин принятия манифеста некоторые выпускники называли поражение в войне с Японией. 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9972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168" y="124341"/>
            <a:ext cx="820891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трудным для выполнения традиционно оказалось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24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аргументы в подтверждение и опровержение приведенной точки зрения.  Средний процент выполнения данного задания 16,0 % (в том числе, в группе не преодолевших – 0 %, в группе 60–80 б. – 35,6 %,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79,3 %).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задании 24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(вариант 301) требовалось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привести аргументы в подтверждение и опровержение точки зрения: «Новая экономическая политика (нэп) была эффективным средством социально-экономического развития Советского государства после окончания Гражданской войны».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Традиционно сложно выпускникам дается сочетание аргументов и фактов в выполнении данного задания.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Многие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приводили факты, но не формулировали аргументы: например, «продразверстка замена продналогом», «проведена денежная реформа» и др.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Некоторые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 с низким уровнем подготовки в данном ответе путали НЭП с периодом коллективизации и индустриализации, пытаясь описывать признаки последнего.  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32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12168" y="124341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Дифференциация выпускников в группах 60–80 б. и 81–100 б. проявилась при выполнении критериев К2, К3, К4, К6 в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историческом сочинении (задание 25).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Высокобалльники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более успешно назвали и охарактеризовали роли личностей (74,0 %), выделили причинно-следственные связи (97,1 %), показали  влияние периода на дальнейшую историю России (92,3 %), допустили меньше ошибок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75 %).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критериям в группе выпускников, набравших 60–80 баллов, значительно ниже (К2 – 53 %, К3 – 86 %, К4 – 68 %, К6 – 42,7 % соответственно).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сложным для выполнения критерием в историческом сочинении оказалось упоминание исторических личностей и характеристика их роли в указанных событиях (явлениях, процессах), средний процент выполнения – 34 %.</a:t>
            </a: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99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24341"/>
            <a:ext cx="8964488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Анализ выполнения отдельных заданий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варианте 301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задание 25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наиболее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для ответа выпускники выбирали периоды: 945–972  гг.; сентябрь 1689 – январь 1725 гг. </a:t>
            </a:r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Период – октябрь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1964 г. – март 1985 г. выпускники выбирали гораздо реже.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 очевидна при указании роли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(К2).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Часто в сочинениях все сводилось к простому перечислению значительного числа событий, которые с личностью связаны. Но требование, по которому нужно было указать конкретные действия личности, значительно повлиявшие на ход или результат указанных в сочинении событий, многие не выполнили.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Например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типичные фразы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выпускников: Петр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«основал Петербург», «прорубил окно в Европу», «одержал победу в Полтавской битве», «заставлял брить бороды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Святослав «сокрушил Хазарский каганат», «победил вятичей», «воевал с Византией» и т.д.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менее сложным для выпускников оказалось показать влияние периода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дальнейшую историю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России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(К-4)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Связать события указанного периода с последующей историей России получалось далеко не у всех выпускников. Многие выпускники просто пытались обобщать все достижения в рамках указанного периода.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Отметим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также, что выпускники часто допускали ошибки в датах, географических названиях, причинно-следственных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связях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(К6).  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790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310485"/>
            <a:ext cx="9144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/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выводы</a:t>
            </a:r>
          </a:p>
          <a:p>
            <a:endParaRPr lang="ru-RU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Выпускники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 на достаточном уровне продемонстрировали знание основных фактов, событий, явлений, процессов, исторической терминологии, основных дат.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Улучшилось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сравнению с 2017 годом знание основных событий и фактов Великой Отечественной войны.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целом, выпускниками на достаточном уровне продемонстрированы умения работы с текстовыми историческими источниками (задания 6, 10, 21, 12).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Нельзя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считать достаточно освоенными умения анализировать историческую информацию в разных знаковых системах (работа с исторической картой, задания 14, 15, 16).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Значительные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трудности по-прежнему испытывают выпускники при  освоении основных фактов, процессов, явлений истории культуры России (задания 17, 18, 19).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Задания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знание исторических деятелей (задание 9), систематизацию исторической информации (задание 7) и определение термина по нескольким признакам (задание 4) также вызывают трудности у выпускников, особенно с невысоким уровнем подготовки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20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1556792"/>
            <a:ext cx="7848872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Умение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представлять результаты историко-познавательной деятельности в свободной форме с ориентацией на заданные параметры деятельности (историческое сочинение, задание 25), умение использовать исторические сведения для аргументации в ходе дискуссии (задание 24), умение использовать принципы причинно-следственного, структурно-функционального, временного и пространственного анализа для изучения исторических процессов и явлений (задания 22, 23) продемонстрировали, в основном, только выпускники с высоким уровнем подготовки.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улучшились по сравнению с 2017 годом показатели успешности выполнения критериев исторического сочинения (задание 25) в группе выпускников, набравших от 60 до 80 баллов.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131840" y="692696"/>
            <a:ext cx="2140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 выводы</a:t>
            </a:r>
          </a:p>
        </p:txBody>
      </p:sp>
    </p:spTree>
    <p:extLst>
      <p:ext uri="{BB962C8B-B14F-4D97-AF65-F5344CB8AC3E}">
        <p14:creationId xmlns:p14="http://schemas.microsoft.com/office/powerpoint/2010/main" val="197597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404664"/>
            <a:ext cx="92170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итогам ЕГЭ 2018 года очевидны общие проблемы в обучении школьников по истории.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школьников всех уровней подготовки необходимо формирование умений по работе с историческими картами, схемами, иллюстрациями, что, как продемонстрировал ЕГЭ, по-прежнему является серьезной проблемой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Карты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схемы должны сопровождать каждый урок по всем темам учебного плана. Очевидна проблема с базовыми знаниями по географии (крайне низкий процент выполнения задания 15) и невысокий процент выполнения заданий 13, 14, 16.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Целесообразно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карты с изменением территории государства на разных этапах, обозначением культурных, промышленных, административных, военно-стратегических центров, направлений военных походов, обозначением мест важнейших сражений, торговых путей.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Определенное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время на уроках следует отводить самостоятельному воспроизведению школьниками в тетрадях в виде схем различных географических ситуаций для активизации  образного мышления. </a:t>
            </a:r>
          </a:p>
        </p:txBody>
      </p:sp>
    </p:spTree>
    <p:extLst>
      <p:ext uri="{BB962C8B-B14F-4D97-AF65-F5344CB8AC3E}">
        <p14:creationId xmlns:p14="http://schemas.microsoft.com/office/powerpoint/2010/main" val="1058417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764704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всех школьников, в том числе с высоким уровнем знаний и мотивацией к обучению, значительной проблемой остается понимание роли личности в истории.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Особую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трудность у выпускников вызывает указание роли личностей из ранней истории Руси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описании деятельности первых киевских, ростово-суздальских князей выпускники часто ограничиваются формальными фразами об одержанных в походах победах, завоеванных территориях, построенных городах.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данном случае целесообразно ориентировать учеников не только на знание фактов биографий, занимаемых должностей, а на понимание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конкретных действий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реформаторов, правителей, деятелей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культуры,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военачальников, рядовых солдат в основных исторических событиях и процессах.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182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7347" y="980728"/>
            <a:ext cx="76328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школьников с низким уровнем мотивации важно привлечь их  внимание к отдельным интересным для них сюжетам истории. Поскольку, как правило, такие школьники не знают даже ключевых дат и событий в рамках рассматриваемых периодов, стоит  задача сформировать базовые знания и отдельные умения.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 через домашнее  задание на составление таблиц по теме урока и презентаций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укажите в таблице основные события, даты, личности, причины событий и их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последствия;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выберите интересный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вам сюжет, личность по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теме 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подготовьте презентацию, составьте кроссворд и др.).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1698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980728"/>
            <a:ext cx="734481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методической поддержки образовательного процесса и перспективного планирования целесообразно использовать анализ, ежегодно проводимый разработчиками экзаменационных работ ЕГЭ по истории (например,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Артасов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И.А. Методические рекомендации для учителей, подготовленные на основе анализа типичных ошибок участников ЕГЭ 2017 года по истории. М., 2017). </a:t>
            </a:r>
          </a:p>
        </p:txBody>
      </p:sp>
    </p:spTree>
    <p:extLst>
      <p:ext uri="{BB962C8B-B14F-4D97-AF65-F5344CB8AC3E}">
        <p14:creationId xmlns:p14="http://schemas.microsoft.com/office/powerpoint/2010/main" val="270144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535</TotalTime>
  <Words>2634</Words>
  <Application>Microsoft Office PowerPoint</Application>
  <PresentationFormat>Экран (4:3)</PresentationFormat>
  <Paragraphs>221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User</cp:lastModifiedBy>
  <cp:revision>280</cp:revision>
  <dcterms:created xsi:type="dcterms:W3CDTF">2017-10-31T17:22:32Z</dcterms:created>
  <dcterms:modified xsi:type="dcterms:W3CDTF">2018-09-06T09:08:09Z</dcterms:modified>
</cp:coreProperties>
</file>