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6" r:id="rId8"/>
    <p:sldId id="267" r:id="rId9"/>
    <p:sldId id="268" r:id="rId10"/>
    <p:sldId id="277" r:id="rId11"/>
    <p:sldId id="27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412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564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507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019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389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387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465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100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410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92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118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AE06F-B95D-455A-AC46-F7B255D5522D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AB834-09C6-45B0-8961-BC3EDE51FB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34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80729"/>
            <a:ext cx="7846640" cy="3096344"/>
          </a:xfrm>
        </p:spPr>
        <p:txBody>
          <a:bodyPr>
            <a:normAutofit/>
          </a:bodyPr>
          <a:lstStyle/>
          <a:p>
            <a:r>
              <a:rPr lang="ru-RU" dirty="0" smtClean="0"/>
              <a:t>Доклад о работе предметной комиссии ЕГЭ по Обществознанию Тверской области за 2018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20709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Составитель: председатель предметной комиссии, доктор полит. наук, </a:t>
            </a:r>
            <a:r>
              <a:rPr lang="ru-RU" dirty="0" err="1" smtClean="0">
                <a:solidFill>
                  <a:schemeClr val="tx1"/>
                </a:solidFill>
              </a:rPr>
              <a:t>проф.каф</a:t>
            </a:r>
            <a:r>
              <a:rPr lang="ru-RU" dirty="0" smtClean="0">
                <a:solidFill>
                  <a:schemeClr val="tx1"/>
                </a:solidFill>
              </a:rPr>
              <a:t>. политологии ФГБОУ ВО «</a:t>
            </a:r>
            <a:r>
              <a:rPr lang="ru-RU" dirty="0" err="1" smtClean="0">
                <a:solidFill>
                  <a:schemeClr val="tx1"/>
                </a:solidFill>
              </a:rPr>
              <a:t>ТвГУ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26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Досрочный этап</a:t>
            </a:r>
            <a:r>
              <a:rPr lang="ru-RU" dirty="0"/>
              <a:t>: </a:t>
            </a:r>
          </a:p>
          <a:p>
            <a:r>
              <a:rPr lang="ru-RU" dirty="0" smtClean="0"/>
              <a:t>05.04.2018</a:t>
            </a:r>
          </a:p>
          <a:p>
            <a:r>
              <a:rPr lang="ru-RU" dirty="0" smtClean="0"/>
              <a:t>10.04.2018</a:t>
            </a:r>
          </a:p>
          <a:p>
            <a:r>
              <a:rPr lang="ru-RU" b="1" dirty="0" smtClean="0"/>
              <a:t>Пробный ЕГЭ: </a:t>
            </a:r>
          </a:p>
          <a:p>
            <a:r>
              <a:rPr lang="ru-RU" dirty="0" smtClean="0"/>
              <a:t>18.05.2018</a:t>
            </a:r>
            <a:endParaRPr lang="ru-RU" dirty="0"/>
          </a:p>
          <a:p>
            <a:r>
              <a:rPr lang="ru-RU" b="1" dirty="0"/>
              <a:t>Основной этап</a:t>
            </a:r>
            <a:r>
              <a:rPr lang="ru-RU" dirty="0"/>
              <a:t>: </a:t>
            </a:r>
            <a:endParaRPr lang="ru-RU" dirty="0" smtClean="0"/>
          </a:p>
          <a:p>
            <a:r>
              <a:rPr lang="ru-RU" dirty="0" smtClean="0"/>
              <a:t>15.06.2018–17.06.2018 </a:t>
            </a:r>
          </a:p>
          <a:p>
            <a:r>
              <a:rPr lang="ru-RU" dirty="0" smtClean="0"/>
              <a:t>28.06.2018 </a:t>
            </a:r>
          </a:p>
          <a:p>
            <a:r>
              <a:rPr lang="ru-RU" dirty="0" smtClean="0"/>
              <a:t>03.07.2018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627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Количество работ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общее количество работ	5524</a:t>
            </a:r>
          </a:p>
          <a:p>
            <a:r>
              <a:rPr lang="ru-RU" dirty="0" smtClean="0"/>
              <a:t>общее </a:t>
            </a:r>
            <a:r>
              <a:rPr lang="ru-RU" dirty="0"/>
              <a:t>количество непустых работ	 5504</a:t>
            </a:r>
          </a:p>
          <a:p>
            <a:r>
              <a:rPr lang="ru-RU" dirty="0" smtClean="0"/>
              <a:t>общее </a:t>
            </a:r>
            <a:r>
              <a:rPr lang="ru-RU" dirty="0"/>
              <a:t>количество третьих проверок	969</a:t>
            </a:r>
          </a:p>
        </p:txBody>
      </p:sp>
    </p:spTree>
    <p:extLst>
      <p:ext uri="{BB962C8B-B14F-4D97-AF65-F5344CB8AC3E}">
        <p14:creationId xmlns:p14="http://schemas.microsoft.com/office/powerpoint/2010/main" val="3334484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Динамика результатов ЕГЭ 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571026"/>
              </p:ext>
            </p:extLst>
          </p:nvPr>
        </p:nvGraphicFramePr>
        <p:xfrm>
          <a:off x="755575" y="1484783"/>
          <a:ext cx="7848873" cy="468052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4893511"/>
                <a:gridCol w="1539440"/>
                <a:gridCol w="1415922"/>
              </a:tblGrid>
              <a:tr h="510602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 </a:t>
                      </a:r>
                      <a:endParaRPr lang="ru-RU" sz="2400" baseline="0" dirty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5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2017 г.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2018 г.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140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Не преодолели минимального балла</a:t>
                      </a:r>
                      <a:endParaRPr lang="ru-RU" sz="2400" baseline="0" dirty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cs typeface="Times New Roman"/>
                        </a:rPr>
                        <a:t>6,92%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316 (</a:t>
                      </a: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cs typeface="Times New Roman"/>
                        </a:rPr>
                        <a:t>11,39%)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7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Средний тестовый балл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59,3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58,97</a:t>
                      </a:r>
                      <a:endParaRPr lang="ru-RU" sz="2400" baseline="0" dirty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140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Получили от 81 до 100 баллов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cs typeface="Times New Roman"/>
                        </a:rPr>
                        <a:t>6,95 %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298 (11,3%)</a:t>
                      </a:r>
                      <a:endParaRPr lang="ru-RU" sz="2400" baseline="0" dirty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7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Получили 100 баллов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4</a:t>
                      </a:r>
                      <a:endParaRPr lang="ru-RU" sz="2400" baseline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aseline="0" dirty="0">
                          <a:effectLst/>
                          <a:latin typeface="Times New Roman" panose="02020603050405020304" pitchFamily="18" charset="0"/>
                          <a:ea typeface="MS Mincho"/>
                          <a:cs typeface="Times New Roman"/>
                        </a:rPr>
                        <a:t>4</a:t>
                      </a:r>
                      <a:endParaRPr lang="ru-RU" sz="2400" baseline="0" dirty="0">
                        <a:effectLst/>
                        <a:latin typeface="Times New Roman" panose="02020603050405020304" pitchFamily="18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7286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</a:rPr>
              <a:t>Результаты по группам участников экзамена с различным уровнем подготовки:</a:t>
            </a:r>
            <a:br>
              <a:rPr lang="ru-RU" sz="2400" dirty="0">
                <a:latin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024052"/>
              </p:ext>
            </p:extLst>
          </p:nvPr>
        </p:nvGraphicFramePr>
        <p:xfrm>
          <a:off x="899592" y="1484784"/>
          <a:ext cx="7776864" cy="4968552"/>
        </p:xfrm>
        <a:graphic>
          <a:graphicData uri="http://schemas.openxmlformats.org/drawingml/2006/table">
            <a:tbl>
              <a:tblPr firstRow="1" firstCol="1" bandRow="1"/>
              <a:tblGrid>
                <a:gridCol w="2634755"/>
                <a:gridCol w="1880957"/>
                <a:gridCol w="1880957"/>
                <a:gridCol w="1380195"/>
              </a:tblGrid>
              <a:tr h="1445682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Выпускники текущего года, обучающиеся по программам СОО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Выпускники текущего года, обучающиеся по программам СПО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Выпуск-ники прошлых лет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284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участников, набравших балл ниже минимального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11,19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28,57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28,30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43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участников, получивших тестовый балл от минимального балла до 60 баллов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46,09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38,10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47,17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00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участников, получивших от 61 до 80 баллов   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31,30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33,33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22,64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00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участников, получивших от 81 до 100 баллов   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11,27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1,89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674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Количество выпускников, получивших 100 баллов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601" marR="506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283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Анализ отдельных заданий. Часть 1.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9382688"/>
              </p:ext>
            </p:extLst>
          </p:nvPr>
        </p:nvGraphicFramePr>
        <p:xfrm>
          <a:off x="827584" y="1196752"/>
          <a:ext cx="7344816" cy="5184581"/>
        </p:xfrm>
        <a:graphic>
          <a:graphicData uri="http://schemas.openxmlformats.org/drawingml/2006/table">
            <a:tbl>
              <a:tblPr firstRow="1" firstCol="1" bandRow="1"/>
              <a:tblGrid>
                <a:gridCol w="626968"/>
                <a:gridCol w="3045056"/>
                <a:gridCol w="1632267"/>
                <a:gridCol w="2040525"/>
              </a:tblGrid>
              <a:tr h="1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Раздел </a:t>
                      </a: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Уровень сложности</a:t>
                      </a: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Средний % выполнения</a:t>
                      </a: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Человек и общество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7112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70,56 %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Человек и общество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79,06%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 и общество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61,62%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 и общество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60,53%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 и общество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64,06%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 и общество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60,94%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Экономика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54,66%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Экономика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42,37%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Экономика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38,42%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Рынок и рыночный механизм. График.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49,02%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Социальные отношения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67,04%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таблица, диаграмма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81,24%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Политика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40,5</a:t>
                      </a:r>
                      <a:r>
                        <a:rPr lang="en-US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04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Органы государственной власти Российской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25,6 %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Политика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35,23%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04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Конституция Российской Федерации. Основы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46,81%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35,41%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28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69,77%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36,25%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61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Различное содержание в разных вариантах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54,25%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617" marR="42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682875" y="1598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424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700" dirty="0" smtClean="0"/>
              <a:t>Анализ отдельных заданий. Часть 2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7208976"/>
              </p:ext>
            </p:extLst>
          </p:nvPr>
        </p:nvGraphicFramePr>
        <p:xfrm>
          <a:off x="755577" y="1268760"/>
          <a:ext cx="7704856" cy="5025994"/>
        </p:xfrm>
        <a:graphic>
          <a:graphicData uri="http://schemas.openxmlformats.org/drawingml/2006/table">
            <a:tbl>
              <a:tblPr firstRow="1" firstCol="1" bandRow="1"/>
              <a:tblGrid>
                <a:gridCol w="657702"/>
                <a:gridCol w="3423753"/>
                <a:gridCol w="2053609"/>
                <a:gridCol w="1569792"/>
              </a:tblGrid>
              <a:tr h="230238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Осуществлять поиск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социальной информации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87,33%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238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Осуществлять поиск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социальной информации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58,05%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637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Объяснять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внутренние и внешние связи изученных социальных объектов и р</a:t>
                      </a: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аскрывать на примерах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изученные теоретические положения и понятия социально-экономических и гуманитарных наук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34,32%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766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Оценивать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действия субъектов социальной жизни и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формулировать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основе приобретенных обществоведческих знаний собственные суждения и аргументы по определенным проблемам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8,61 %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255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Характеризовать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 научных позиций основные социальные объекты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11,05%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382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Раскрывать на примерах</a:t>
                      </a:r>
                      <a:r>
                        <a:rPr lang="ru-RU" sz="7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изученные теоретические положения и понятия социально-экономических и гуманитарных наук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11,35%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238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Задание-задача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27.48%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1112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адание на составление плана доклада по определенной теме)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17,48%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36,69%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13,16%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4128"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 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935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Мини-сочинение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25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К1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76,99%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К2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9,89 %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К3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19,47%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К4 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16,02%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021" marR="50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0852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effectLst/>
                <a:latin typeface="Times New Roman"/>
                <a:ea typeface="Calibri"/>
              </a:rPr>
              <a:t>Структура КИМ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7500" lnSpcReduction="20000"/>
          </a:bodyPr>
          <a:lstStyle/>
          <a:p>
            <a:pPr indent="34226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включала 12 заданий </a:t>
            </a:r>
            <a:r>
              <a:rPr lang="ru-RU" b="1" dirty="0" smtClean="0">
                <a:effectLst/>
                <a:latin typeface="Times New Roman"/>
                <a:ea typeface="Calibri"/>
              </a:rPr>
              <a:t>базового</a:t>
            </a:r>
            <a:r>
              <a:rPr lang="ru-RU" dirty="0" smtClean="0">
                <a:effectLst/>
                <a:latin typeface="Times New Roman"/>
                <a:ea typeface="Calibri"/>
              </a:rPr>
              <a:t> уровня сложности, из них 5 заданий, максимальное количество баллов за которые – 1, и 7 заданий, максимальное количество баллов за которые – 2.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dirty="0" err="1" smtClean="0">
                <a:effectLst/>
                <a:latin typeface="Times New Roman"/>
                <a:ea typeface="Calibri"/>
              </a:rPr>
              <a:t>Однобалльные</a:t>
            </a:r>
            <a:r>
              <a:rPr lang="ru-RU" dirty="0" smtClean="0">
                <a:effectLst/>
                <a:latin typeface="Times New Roman"/>
                <a:ea typeface="Calibri"/>
              </a:rPr>
              <a:t> задания выполнили: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1 – 70, 56% (в 2017 – 71,28 %, в 2016 году – 64,70%);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 – 79,06% (в 2017 – 93,15 %, в 2016 году – 77,39%);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3 – 61,62 (в 2017 – 67,02 %, в 2016 году – 45,06 %);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Calibri"/>
              </a:rPr>
              <a:t>10 – 49, 02% (в 2017 – 61,18 %, в 2016 году – 64,66 %); </a:t>
            </a:r>
            <a:endParaRPr lang="ru-RU" sz="2800" b="1" dirty="0" smtClean="0">
              <a:effectLst/>
              <a:latin typeface="Times New Roman"/>
              <a:ea typeface="Calibri"/>
            </a:endParaRPr>
          </a:p>
          <a:p>
            <a:pPr indent="34226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12 – 81,24% (в 2017 – 86,4 5%, в 2016 году – 86,51 %).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9670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Двухбалльные задания </a:t>
            </a:r>
            <a:r>
              <a:rPr lang="ru-RU" b="1" dirty="0"/>
              <a:t>полностью</a:t>
            </a:r>
            <a:r>
              <a:rPr lang="ru-RU" dirty="0"/>
              <a:t> выполнили (средний процент выполнения):</a:t>
            </a:r>
          </a:p>
          <a:p>
            <a:r>
              <a:rPr lang="ru-RU" dirty="0">
                <a:solidFill>
                  <a:srgbClr val="FF0000"/>
                </a:solidFill>
              </a:rPr>
              <a:t>4 – 60,53% (в 2017 – 48,33%);</a:t>
            </a:r>
          </a:p>
          <a:p>
            <a:r>
              <a:rPr lang="ru-RU" dirty="0">
                <a:solidFill>
                  <a:srgbClr val="FF0000"/>
                </a:solidFill>
              </a:rPr>
              <a:t>5 – 64,06% (в 2017 – 59,25%); </a:t>
            </a:r>
          </a:p>
          <a:p>
            <a:r>
              <a:rPr lang="ru-RU" dirty="0"/>
              <a:t>8 – 42,37% (в 2017 – 31,87 %); </a:t>
            </a:r>
          </a:p>
          <a:p>
            <a:pPr indent="342265" algn="just">
              <a:spcAft>
                <a:spcPts val="0"/>
              </a:spcAft>
            </a:pPr>
            <a:r>
              <a:rPr lang="ru-RU" b="1" dirty="0"/>
              <a:t>9 – </a:t>
            </a:r>
            <a:r>
              <a:rPr lang="ru-RU" b="1" dirty="0" smtClean="0"/>
              <a:t>38,42</a:t>
            </a:r>
            <a:r>
              <a:rPr lang="ru-RU" b="1" dirty="0"/>
              <a:t>% (в 2017 – 45,67</a:t>
            </a:r>
            <a:r>
              <a:rPr lang="ru-RU" b="1" dirty="0" smtClean="0"/>
              <a:t>%)</a:t>
            </a:r>
            <a:r>
              <a:rPr lang="ru-RU" dirty="0" smtClean="0">
                <a:effectLst/>
                <a:latin typeface="Times New Roman"/>
                <a:ea typeface="Calibri"/>
              </a:rPr>
              <a:t> (раздел «Экономика»: «постоянные и переменные затраты»);</a:t>
            </a:r>
            <a:endParaRPr lang="ru-RU" dirty="0"/>
          </a:p>
          <a:p>
            <a:r>
              <a:rPr lang="ru-RU" dirty="0"/>
              <a:t>11– нет статистики (в 2017 – 59,25%);</a:t>
            </a:r>
          </a:p>
          <a:p>
            <a:r>
              <a:rPr lang="ru-RU" b="1" dirty="0"/>
              <a:t>14 – 25,60% (в 2017 – 32,12%);</a:t>
            </a:r>
          </a:p>
          <a:p>
            <a:r>
              <a:rPr lang="ru-RU" dirty="0">
                <a:solidFill>
                  <a:srgbClr val="FF0000"/>
                </a:solidFill>
              </a:rPr>
              <a:t>15 – 35,23% (в 2017 – 26,79%);</a:t>
            </a:r>
          </a:p>
          <a:p>
            <a:r>
              <a:rPr lang="ru-RU" b="1" dirty="0"/>
              <a:t>16 – 46,81% (в 2017 – 52,04%);</a:t>
            </a:r>
          </a:p>
          <a:p>
            <a:r>
              <a:rPr lang="ru-RU" dirty="0"/>
              <a:t>17 – 35,41% (в 2017 – 34,42 %); </a:t>
            </a:r>
          </a:p>
          <a:p>
            <a:r>
              <a:rPr lang="ru-RU" dirty="0">
                <a:solidFill>
                  <a:srgbClr val="FF0000"/>
                </a:solidFill>
              </a:rPr>
              <a:t>18 – 69,77% (в 2017 – 45,34%);</a:t>
            </a:r>
          </a:p>
          <a:p>
            <a:r>
              <a:rPr lang="ru-RU" b="1" dirty="0"/>
              <a:t>19 – 36,25% (в 2017 – 53,59%);</a:t>
            </a:r>
          </a:p>
          <a:p>
            <a:r>
              <a:rPr lang="ru-RU" b="1" dirty="0"/>
              <a:t>20 – 54,25% (в 2017 – 58,25%);</a:t>
            </a:r>
          </a:p>
          <a:p>
            <a:r>
              <a:rPr lang="ru-RU" dirty="0"/>
              <a:t>21 – 87,33% (в 2017 – 80,61%); </a:t>
            </a:r>
          </a:p>
          <a:p>
            <a:r>
              <a:rPr lang="ru-RU" dirty="0">
                <a:solidFill>
                  <a:srgbClr val="FF0000"/>
                </a:solidFill>
              </a:rPr>
              <a:t>22 – 58,05% (в 2017 – 40,75%). </a:t>
            </a:r>
          </a:p>
          <a:p>
            <a:r>
              <a:rPr lang="ru-RU" b="1" dirty="0"/>
              <a:t>Снижение произошло в заданиях: 9, 14, 16, 19, 20. </a:t>
            </a:r>
            <a:endParaRPr lang="ru-RU" b="1" dirty="0" smtClean="0"/>
          </a:p>
          <a:p>
            <a:r>
              <a:rPr lang="ru-RU" dirty="0" smtClean="0">
                <a:effectLst/>
                <a:latin typeface="Times New Roman"/>
                <a:ea typeface="Calibri"/>
              </a:rPr>
              <a:t>Повышение произошло в заданиях 4, 5, 8, 15, 18, 22.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9871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760640"/>
          </a:xfrm>
        </p:spPr>
        <p:txBody>
          <a:bodyPr>
            <a:normAutofit fontScale="77500" lnSpcReduction="20000"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Структура КИМ включала 10 заданий </a:t>
            </a:r>
            <a:r>
              <a:rPr lang="ru-RU" b="1" dirty="0" smtClean="0">
                <a:effectLst/>
                <a:latin typeface="Times New Roman"/>
                <a:ea typeface="Calibri"/>
              </a:rPr>
              <a:t>повышенного</a:t>
            </a:r>
            <a:r>
              <a:rPr lang="ru-RU" dirty="0" smtClean="0">
                <a:effectLst/>
                <a:latin typeface="Times New Roman"/>
                <a:ea typeface="Calibri"/>
              </a:rPr>
              <a:t> уровня сложности, максимальное количество баллов за которые – Полностью задания повышенного уровня выполнили: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4 – 60,53%  (в 2017 – 48,33);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6 – 6о, 94% (в 2017 году - 59,55 %);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7 – 54,66 % (в 2017 году – 45,85 %);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9 – 38,42 % (в 2017 году – 45,67 %);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13 – 40,56 % (в 2017 году – 30,46 %);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15 – 35,23 % (в 2017 году – 26, 79%);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18 – 69,77% (в 2017 году – 45,34 %); 1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9 – 36,25% (в 2017 году – 53, 59 %); 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20 – 54,25% (в 2017 году – 58,25 %).</a:t>
            </a:r>
          </a:p>
          <a:p>
            <a:pPr indent="450215" algn="just"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Высокий уровень выполнения (процент выполнения выше 60%)  участники  продемонстрировали лишь по заданиям повышенного уровня сложности (5 и 18). </a:t>
            </a:r>
            <a:endParaRPr lang="ru-RU" sz="2400" dirty="0" smtClean="0">
              <a:effectLst/>
              <a:latin typeface="Times New Roman"/>
              <a:ea typeface="Calibri"/>
            </a:endParaRPr>
          </a:p>
          <a:p>
            <a:pPr indent="450215" algn="just">
              <a:spcAft>
                <a:spcPts val="0"/>
              </a:spcAft>
            </a:pPr>
            <a:endParaRPr lang="ru-RU" sz="2800" dirty="0" smtClean="0">
              <a:effectLst/>
              <a:latin typeface="Times New Roman"/>
              <a:ea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8601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7500" lnSpcReduction="20000"/>
          </a:bodyPr>
          <a:lstStyle/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Структура КИМ включала  7 заданий высокого уровня сложности. Полностью задания выполнили: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23 – 34,32% (в 2017 – 28,05%);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24 – 8,61% (в 2017 – 21%);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25 – 11, 05% (в 2017 – 20,76 %);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26 – 11,35% (в 2017 – 26,74%);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27 – 27,48% (в 2017 – 18,5 %);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Задание 28 (план) </a:t>
            </a: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К1 – 17,48; К2 – 36, 69%, К3 – 13,16.  (в 2017 году – 6,44 %). </a:t>
            </a:r>
          </a:p>
          <a:p>
            <a:pPr indent="44958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 </a:t>
            </a:r>
            <a:r>
              <a:rPr lang="ru-RU" sz="2800" dirty="0" smtClean="0">
                <a:effectLst/>
                <a:latin typeface="Times New Roman"/>
                <a:ea typeface="Calibri"/>
              </a:rPr>
              <a:t>Задание 29 (мини-сочинение) оценивалось по 4 критериям: </a:t>
            </a:r>
            <a:endParaRPr lang="ru-RU" sz="24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К1 </a:t>
            </a:r>
            <a:r>
              <a:rPr lang="ru-RU" sz="2400" dirty="0" smtClean="0">
                <a:effectLst/>
                <a:latin typeface="Times New Roman"/>
                <a:ea typeface="Calibri"/>
              </a:rPr>
              <a:t>76,99% (в 2017 году – 77,65 %)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К2 9, 89% (в 2017 –12,84 %)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К3 19, 47 (в 2017 году данный критерий не выделялся)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К4 16,02% (в 2017 – 21,50%). </a:t>
            </a:r>
            <a:endParaRPr lang="ru-RU" sz="2400" dirty="0" smtClean="0">
              <a:effectLst/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endParaRPr lang="ru-RU" sz="2800" dirty="0" smtClean="0">
              <a:effectLst/>
              <a:latin typeface="Times New Roman"/>
              <a:ea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1597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Апелляции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общее количество поданных апелляций	41</a:t>
            </a:r>
          </a:p>
          <a:p>
            <a:r>
              <a:rPr lang="ru-RU" dirty="0" smtClean="0">
                <a:effectLst/>
                <a:latin typeface="Times New Roman"/>
                <a:ea typeface="Calibri"/>
              </a:rPr>
              <a:t>количество удовлетворенных апелляций в отношении изменения баллов за развернутые ответы				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1870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Третьи проверки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just">
              <a:spcAft>
                <a:spcPts val="0"/>
              </a:spcAft>
              <a:tabLst>
                <a:tab pos="571500" algn="l"/>
              </a:tabLst>
            </a:pPr>
            <a:r>
              <a:rPr lang="ru-RU" dirty="0" smtClean="0">
                <a:effectLst/>
                <a:latin typeface="Times New Roman"/>
                <a:ea typeface="Calibri"/>
              </a:rPr>
              <a:t>В  2018 г. произошло сокращение числа третьих проверок по сравнению с 2017 годом. Согласно статистике в основной день работы комиссии 14 июля 2018 года было зафиксировано </a:t>
            </a:r>
            <a:r>
              <a:rPr lang="ru-RU" b="1" dirty="0" smtClean="0">
                <a:effectLst/>
                <a:latin typeface="Times New Roman"/>
                <a:ea typeface="Calibri"/>
              </a:rPr>
              <a:t>35,64%</a:t>
            </a:r>
            <a:r>
              <a:rPr lang="ru-RU" dirty="0" smtClean="0">
                <a:effectLst/>
                <a:latin typeface="Times New Roman"/>
                <a:ea typeface="Calibri"/>
              </a:rPr>
              <a:t> (аналогичный показатель 2017 г .- 43 %).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279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sz="2400" dirty="0" smtClean="0"/>
              <a:t>Рекомендации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568"/>
          </a:xfrm>
        </p:spPr>
        <p:txBody>
          <a:bodyPr>
            <a:normAutofit fontScale="700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Ознакомиться с сайтом ФИПИ (кодификатор, спецификация, демоверсия)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Уделять больше внимания обучению навыкам составления плана.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Увеличить объём заданий на работу с адаптированными и оригинальными текстами.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Усилить контроль за усвоением терминологических знаний (возможно, в виде диктантов).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Практиковать на уроке дискуссии, дебаты по отдельным проблемам.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Усиливать </a:t>
            </a:r>
            <a:r>
              <a:rPr lang="ru-RU" dirty="0" err="1" smtClean="0">
                <a:effectLst/>
                <a:latin typeface="Times New Roman"/>
                <a:ea typeface="Calibri"/>
              </a:rPr>
              <a:t>межпредметные</a:t>
            </a:r>
            <a:r>
              <a:rPr lang="ru-RU" dirty="0" smtClean="0">
                <a:effectLst/>
                <a:latin typeface="Times New Roman"/>
                <a:ea typeface="Calibri"/>
              </a:rPr>
              <a:t> связи с историей, литературой, географией.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Больше ориентировать учеников на поиск социальной информации, связанной с конкретной темой. 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</a:rPr>
              <a:t>Настойчиво рекомендовать ученикам внимательно и аккуратно заполнять бланки.</a:t>
            </a:r>
            <a:endParaRPr lang="ru-RU" sz="2800" dirty="0" smtClean="0">
              <a:effectLst/>
              <a:latin typeface="Times New Roman"/>
              <a:ea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489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Учебники из федерального перечня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630870"/>
              </p:ext>
            </p:extLst>
          </p:nvPr>
        </p:nvGraphicFramePr>
        <p:xfrm>
          <a:off x="755576" y="1340768"/>
          <a:ext cx="7848871" cy="4896542"/>
        </p:xfrm>
        <a:graphic>
          <a:graphicData uri="http://schemas.openxmlformats.org/drawingml/2006/table">
            <a:tbl>
              <a:tblPr/>
              <a:tblGrid>
                <a:gridCol w="2557589"/>
                <a:gridCol w="2505032"/>
                <a:gridCol w="638885"/>
                <a:gridCol w="2147365"/>
              </a:tblGrid>
              <a:tr h="1013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Боголюбов Л.Н., Аверьянов Ю.И., Белявский А.В. и др. / Под ред. Боголюбова Л.Н., </a:t>
                      </a:r>
                      <a:r>
                        <a:rPr lang="ru-RU" sz="1100" dirty="0" err="1">
                          <a:effectLst/>
                        </a:rPr>
                        <a:t>Лазебниковой</a:t>
                      </a:r>
                      <a:r>
                        <a:rPr lang="ru-RU" sz="1100" dirty="0">
                          <a:effectLst/>
                        </a:rPr>
                        <a:t> А.Ю., </a:t>
                      </a:r>
                      <a:r>
                        <a:rPr lang="ru-RU" sz="1100" dirty="0" err="1">
                          <a:effectLst/>
                        </a:rPr>
                        <a:t>Телюкиной</a:t>
                      </a:r>
                      <a:r>
                        <a:rPr lang="ru-RU" sz="1100" dirty="0">
                          <a:effectLst/>
                        </a:rPr>
                        <a:t> М.В.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 (базовый уровень)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Издательство "Просвещение"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3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Боголюбов Л.Н., Городецкая Н.И., Иванова Л.Ф. и др. / Под ред. Боголюбова Л.Н., Лазебниковой А.Ю., Литвинова В.А.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Обществознание (базовый уровень)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Издательство "Просвещение"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2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Соболева О.Б., Барабанов В.В., Кошкина С.Г., Малявин С.Н. / Под ред. Бордовского Г.А.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Обществознание. 10 класс: базовый уровень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Издательский центр ВЕНТАНА-ГРАФ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2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Воронцов А.В., Королева Г.Э., Наумов С.А., Романов К.С. / Под ред. Бордовского Г.А.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Обществознание. 11 класс: базовый уровень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Издательский центр ВЕНТАНА-ГРАФ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3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Никитин А.Ф., Грибанова Г.И., Скоробогатько А.В., Мартьянов Д.С.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 (базовый уровень)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ДРОФА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5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Никитин А.Ф., Грибанова Г.И., Мартьянов Д.С.</a:t>
                      </a:r>
                    </a:p>
                  </a:txBody>
                  <a:tcPr marL="40410" marR="40410" marT="0" marB="0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 (базовый уровень)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ДРОФА</a:t>
                      </a:r>
                    </a:p>
                  </a:txBody>
                  <a:tcPr marL="40410" marR="4041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1780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Приложение к спецификации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1052736"/>
            <a:ext cx="930089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37189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1374</Words>
  <Application>Microsoft Office PowerPoint</Application>
  <PresentationFormat>Экран (4:3)</PresentationFormat>
  <Paragraphs>303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Доклад о работе предметной комиссии ЕГЭ по Обществознанию Тверской области за 2018 год</vt:lpstr>
      <vt:lpstr>Этапы</vt:lpstr>
      <vt:lpstr>Количество работ</vt:lpstr>
      <vt:lpstr>Динамика результатов ЕГЭ </vt:lpstr>
      <vt:lpstr>Результаты по группам участников экзамена с различным уровнем подготовки: </vt:lpstr>
      <vt:lpstr>Анализ отдельных заданий. Часть 1.</vt:lpstr>
      <vt:lpstr>Анализ отдельных заданий. Часть 2.</vt:lpstr>
      <vt:lpstr>Структура КИМ </vt:lpstr>
      <vt:lpstr>Презентация PowerPoint</vt:lpstr>
      <vt:lpstr>Презентация PowerPoint</vt:lpstr>
      <vt:lpstr>Презентация PowerPoint</vt:lpstr>
      <vt:lpstr>Апелляции</vt:lpstr>
      <vt:lpstr>Третьи проверки</vt:lpstr>
      <vt:lpstr>Рекомендации</vt:lpstr>
      <vt:lpstr>Учебники из федерального перечня</vt:lpstr>
      <vt:lpstr>Приложение к спецификации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о работе предметной комиссии ЕГЭ по Обществознанию Тверской области за 2018 год</dc:title>
  <dc:creator>Nata Kozlova</dc:creator>
  <cp:lastModifiedBy>Nata Kozlova</cp:lastModifiedBy>
  <cp:revision>21</cp:revision>
  <dcterms:created xsi:type="dcterms:W3CDTF">2018-08-23T15:00:44Z</dcterms:created>
  <dcterms:modified xsi:type="dcterms:W3CDTF">2018-08-23T16:16:18Z</dcterms:modified>
</cp:coreProperties>
</file>